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5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0" r:id="rId13"/>
    <p:sldId id="277" r:id="rId14"/>
    <p:sldId id="269" r:id="rId15"/>
    <p:sldId id="270" r:id="rId16"/>
    <p:sldId id="272" r:id="rId17"/>
    <p:sldId id="274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31" autoAdjust="0"/>
    <p:restoredTop sz="92606" autoAdjust="0"/>
  </p:normalViewPr>
  <p:slideViewPr>
    <p:cSldViewPr>
      <p:cViewPr>
        <p:scale>
          <a:sx n="53" d="100"/>
          <a:sy n="53" d="100"/>
        </p:scale>
        <p:origin x="-1392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3D1A9-6448-49CA-AD48-69EC846A189F}" type="datetimeFigureOut">
              <a:rPr lang="ru-RU" smtClean="0"/>
              <a:pPr/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58AB0-B1C7-4667-95AF-001B00E838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7.jpeg"/><Relationship Id="rId3" Type="http://schemas.openxmlformats.org/officeDocument/2006/relationships/image" Target="../media/image48.png"/><Relationship Id="rId7" Type="http://schemas.openxmlformats.org/officeDocument/2006/relationships/image" Target="../media/image52.gif"/><Relationship Id="rId12" Type="http://schemas.openxmlformats.org/officeDocument/2006/relationships/image" Target="../media/image56.jpeg"/><Relationship Id="rId17" Type="http://schemas.openxmlformats.org/officeDocument/2006/relationships/image" Target="../media/image6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jpeg"/><Relationship Id="rId1" Type="http://schemas.openxmlformats.org/officeDocument/2006/relationships/audio" Target="file:///K:\&#1059;&#1095;&#1080;&#1090;&#1077;&#1083;&#1100;&#1089;&#1082;&#1072;&#1103;\&#1046;&#1054;&#1053;&#1050;&#1048;&#1053;&#1040;%20&#1055;&#1048;&#1057;&#1040;&#1053;&#1048;&#1053;&#1040;\&#1041;&#1077;&#1083;&#1072;&#1088;&#1091;&#1089;&#1100;%20-%20&#1082;&#1088;&#1072;&#1080;&#1085;&#1072;%20&#1084;&#1072;&#1077;&#1081;%20&#1073;&#1091;&#1076;&#1091;&#1095;&#1099;&#1085;&#1080;\best-mp3.ru_pesnyary_-_belovezhskaya_pusza1_001.mp3" TargetMode="External"/><Relationship Id="rId6" Type="http://schemas.openxmlformats.org/officeDocument/2006/relationships/image" Target="../media/image51.jpeg"/><Relationship Id="rId11" Type="http://schemas.openxmlformats.org/officeDocument/2006/relationships/image" Target="../media/image55.jpeg"/><Relationship Id="rId5" Type="http://schemas.openxmlformats.org/officeDocument/2006/relationships/image" Target="../media/image50.jpeg"/><Relationship Id="rId15" Type="http://schemas.openxmlformats.org/officeDocument/2006/relationships/image" Target="../media/image59.jpeg"/><Relationship Id="rId10" Type="http://schemas.openxmlformats.org/officeDocument/2006/relationships/image" Target="../media/image54.jpeg"/><Relationship Id="rId4" Type="http://schemas.openxmlformats.org/officeDocument/2006/relationships/image" Target="../media/image49.jpeg"/><Relationship Id="rId9" Type="http://schemas.openxmlformats.org/officeDocument/2006/relationships/image" Target="../media/image27.jpeg"/><Relationship Id="rId14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59;&#1095;&#1080;&#1090;&#1077;&#1083;&#1100;&#1089;&#1082;&#1072;&#1103;\&#1046;&#1054;&#1053;&#1050;&#1048;&#1053;&#1040;%20&#1055;&#1048;&#1057;&#1040;&#1053;&#1048;&#1053;&#1040;\&#1041;&#1077;&#1083;&#1072;&#1088;&#1091;&#1089;&#1100;%20-%20&#1082;&#1088;&#1072;&#1080;&#1085;&#1072;%20&#1084;&#1072;&#1077;&#1081;%20&#1073;&#1091;&#1076;&#1091;&#1095;&#1099;&#1085;&#1080;\Janet_Belarus%20(+)_001.mp3" TargetMode="External"/><Relationship Id="rId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freelance.ru/img/portfolio/pics/00/05/B0/372909.jpg" TargetMode="External"/><Relationship Id="rId13" Type="http://schemas.openxmlformats.org/officeDocument/2006/relationships/hyperlink" Target="http://www.radzima.org/images/pamatniki/5111/vipopola35-20.jpg" TargetMode="External"/><Relationship Id="rId18" Type="http://schemas.openxmlformats.org/officeDocument/2006/relationships/hyperlink" Target="http://samlib.ru/img/i/iwanowsmolenskij_w_g/viivo2002-4/clip_image0011.jpg" TargetMode="External"/><Relationship Id="rId3" Type="http://schemas.openxmlformats.org/officeDocument/2006/relationships/hyperlink" Target="http://onglobus.ru/static/post/covers/normal/e2/34/77/2db581b95b533b988cd56f9ba7.jpg" TargetMode="External"/><Relationship Id="rId21" Type="http://schemas.openxmlformats.org/officeDocument/2006/relationships/hyperlink" Target="http://www.belarus.nemiga.info/repin/zdravnevo.jpg" TargetMode="External"/><Relationship Id="rId7" Type="http://schemas.openxmlformats.org/officeDocument/2006/relationships/hyperlink" Target="http://img.news.open.by/news/2009/07/grodno6.jpg" TargetMode="External"/><Relationship Id="rId12" Type="http://schemas.openxmlformats.org/officeDocument/2006/relationships/hyperlink" Target="http://www.galeriakresy.to.pl/indeks_pliki/304.jpg" TargetMode="External"/><Relationship Id="rId17" Type="http://schemas.openxmlformats.org/officeDocument/2006/relationships/hyperlink" Target="http://www.hrono.info/biograf/bio_s/skorinaf.jpg" TargetMode="External"/><Relationship Id="rId2" Type="http://schemas.openxmlformats.org/officeDocument/2006/relationships/hyperlink" Target="http://sng.pogoda.by/wdpss/sng/wdpss/wp-content/uploads/administr.-centr.jpg" TargetMode="External"/><Relationship Id="rId16" Type="http://schemas.openxmlformats.org/officeDocument/2006/relationships/hyperlink" Target="http://arx.novosibdom.ru/story/ARX_HISTORY/OLD_Russ/Sofia_Polozk/sofia_polozk_02.jpg" TargetMode="External"/><Relationship Id="rId20" Type="http://schemas.openxmlformats.org/officeDocument/2006/relationships/hyperlink" Target="http://vegas7.ru/tur/img/minsk/1/1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tokonkurs.ru/uploads/comments/2011/04/13/132922.jpg" TargetMode="External"/><Relationship Id="rId11" Type="http://schemas.openxmlformats.org/officeDocument/2006/relationships/hyperlink" Target="http://www.september-t.ru/upload/september/location/2881.jpg" TargetMode="External"/><Relationship Id="rId5" Type="http://schemas.openxmlformats.org/officeDocument/2006/relationships/hyperlink" Target="http://a17006.rimg.info/icon/1563544000f8aa6ddff619fae80ee6e6edaf2053f1.jpg" TargetMode="External"/><Relationship Id="rId15" Type="http://schemas.openxmlformats.org/officeDocument/2006/relationships/hyperlink" Target="http://goroda-ru.narod.ru/images/polozk02b.jpg" TargetMode="External"/><Relationship Id="rId10" Type="http://schemas.openxmlformats.org/officeDocument/2006/relationships/hyperlink" Target="http://www.wildlife.by/node/2618" TargetMode="External"/><Relationship Id="rId19" Type="http://schemas.openxmlformats.org/officeDocument/2006/relationships/hyperlink" Target="http://www.eldivi.by/assets/images/admiral/braslavskie-ozera.jpg" TargetMode="External"/><Relationship Id="rId4" Type="http://schemas.openxmlformats.org/officeDocument/2006/relationships/hyperlink" Target="http://img-minsk.fotki.yandex.ru/get/18/owen1141952.1a/0_cbce_3310fda0_XL" TargetMode="External"/><Relationship Id="rId9" Type="http://schemas.openxmlformats.org/officeDocument/2006/relationships/hyperlink" Target="http://i52.tinypic.com/16956qs.jpg" TargetMode="External"/><Relationship Id="rId14" Type="http://schemas.openxmlformats.org/officeDocument/2006/relationships/hyperlink" Target="http://www.dolsan.by/photos/pol1.jp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pictures/wiki/files/90/Zubr_003.jpg" TargetMode="External"/><Relationship Id="rId13" Type="http://schemas.openxmlformats.org/officeDocument/2006/relationships/hyperlink" Target="http://karta-minska.nemiga.info/victory-square/victory-72.jpg" TargetMode="External"/><Relationship Id="rId18" Type="http://schemas.openxmlformats.org/officeDocument/2006/relationships/hyperlink" Target="http://best-mp3.ru/download.php?id=9989&amp;ass=best-mp3.ru_Pesnyary_-_Belovezhskaya_Pusza.mp3" TargetMode="External"/><Relationship Id="rId3" Type="http://schemas.openxmlformats.org/officeDocument/2006/relationships/hyperlink" Target="http://www.gtt.by/op/t1262/1768b.gif" TargetMode="External"/><Relationship Id="rId7" Type="http://schemas.openxmlformats.org/officeDocument/2006/relationships/hyperlink" Target="http://npbp.brestobl.com/marsh/les/04.jpg" TargetMode="External"/><Relationship Id="rId12" Type="http://schemas.openxmlformats.org/officeDocument/2006/relationships/hyperlink" Target="http://www.belarustourism.by/i/photo/puscha/puscha-view.jpg" TargetMode="External"/><Relationship Id="rId17" Type="http://schemas.openxmlformats.org/officeDocument/2006/relationships/hyperlink" Target="http://narod.ru/disk/3528584000/01-Moy%20rodni%20kut%20part.1.rar.html" TargetMode="External"/><Relationship Id="rId2" Type="http://schemas.openxmlformats.org/officeDocument/2006/relationships/hyperlink" Target="http://woman-happy.ru/uploads/posts/2010-10/1287086253_belp042.jpg" TargetMode="External"/><Relationship Id="rId16" Type="http://schemas.openxmlformats.org/officeDocument/2006/relationships/hyperlink" Target="http://mp3sort.ifolder.ru/1873683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npltd.ru/Images/Products/new_year_belorussia_pusha__6.jpg" TargetMode="External"/><Relationship Id="rId11" Type="http://schemas.openxmlformats.org/officeDocument/2006/relationships/hyperlink" Target="http://club.foto.ru/gallery/images/photo/2006/12/27/762975.jpg" TargetMode="External"/><Relationship Id="rId5" Type="http://schemas.openxmlformats.org/officeDocument/2006/relationships/hyperlink" Target="http://www.37.ecotour.by/albums/wpw-20060109/PC260266.JPG" TargetMode="External"/><Relationship Id="rId15" Type="http://schemas.openxmlformats.org/officeDocument/2006/relationships/hyperlink" Target="http://www.vitbichi.by/wp-content/uploads/2010/09/p2.jpg" TargetMode="External"/><Relationship Id="rId10" Type="http://schemas.openxmlformats.org/officeDocument/2006/relationships/hyperlink" Target="http://stat17.privet.ru/lr/091d32c0c84c0a9ea3249b5e7ba3a87e" TargetMode="External"/><Relationship Id="rId4" Type="http://schemas.openxmlformats.org/officeDocument/2006/relationships/hyperlink" Target="http://svpressa.ru/photo/4011.jpg" TargetMode="External"/><Relationship Id="rId9" Type="http://schemas.openxmlformats.org/officeDocument/2006/relationships/hyperlink" Target="http://www.brestobl.net/virtur/03belp/belp006.jpg" TargetMode="External"/><Relationship Id="rId14" Type="http://schemas.openxmlformats.org/officeDocument/2006/relationships/hyperlink" Target="http://dlm3.meta.ua/pic/0/52/102/c6NwHOM4f0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audio" Target="file:///F:\1%20&#1091;&#1088;&#1086;&#1082;\03-Belorussiya1_002.mp3" TargetMode="Externa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audio" Target="file:///K:\&#1059;&#1095;&#1080;&#1090;&#1077;&#1083;&#1100;&#1089;&#1082;&#1072;&#1103;\&#1046;&#1054;&#1053;&#1050;&#1048;&#1053;&#1040;%20&#1055;&#1048;&#1057;&#1040;&#1053;&#1048;&#1053;&#1040;\&#1073;&#1077;&#1083;&#1072;&#1088;&#1091;&#1089;&#1100;\03-Belorussiya.mp3" TargetMode="External"/><Relationship Id="rId16" Type="http://schemas.openxmlformats.org/officeDocument/2006/relationships/image" Target="../media/image16.jpeg"/><Relationship Id="rId1" Type="http://schemas.openxmlformats.org/officeDocument/2006/relationships/audio" Target="file:///K:\&#1059;&#1095;&#1080;&#1090;&#1077;&#1083;&#1100;&#1089;&#1082;&#1072;&#1103;\&#1046;&#1054;&#1053;&#1050;&#1048;&#1053;&#1040;%20&#1055;&#1048;&#1057;&#1040;&#1053;&#1048;&#1053;&#1040;\03-Belorussiya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313"/>
            <a:ext cx="7772400" cy="1643062"/>
          </a:xfrm>
        </p:spPr>
        <p:txBody>
          <a:bodyPr>
            <a:normAutofit/>
          </a:bodyPr>
          <a:lstStyle/>
          <a:p>
            <a:pPr eaLnBrk="1" hangingPunct="1"/>
            <a:r>
              <a:rPr lang="be-BY" b="1" i="1" dirty="0" smtClean="0">
                <a:solidFill>
                  <a:srgbClr val="FF0000"/>
                </a:solidFill>
                <a:latin typeface="Georgia" pitchFamily="18" charset="0"/>
              </a:rPr>
              <a:t>Беларусь – краіна маей будучыні…</a:t>
            </a:r>
            <a:endParaRPr lang="ru-RU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8442" name="Picture 4" descr="П$$$&amp;А~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85728"/>
            <a:ext cx="3452813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K:\Учительская\ЖОНКИНА ПИСАНИНА\беларусь\z1-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857496"/>
            <a:ext cx="4214810" cy="3742108"/>
          </a:xfrm>
          <a:prstGeom prst="rect">
            <a:avLst/>
          </a:prstGeom>
          <a:noFill/>
        </p:spPr>
      </p:pic>
      <p:pic>
        <p:nvPicPr>
          <p:cNvPr id="1027" name="Picture 3" descr="K:\Учительская\ЖОНКИНА ПИСАНИНА\беларусь\1283836179_t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857496"/>
            <a:ext cx="3714776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\Учительская\ЖОНКИНА ПИСАНИНА\беларусь\vipopola35-2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85728"/>
            <a:ext cx="2371729" cy="26788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928670"/>
            <a:ext cx="571500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Самый древний город Беларуси и один из древнейших городов Киевской Руси. Впервые о нем упоминается в "Повести временных лет" в 862 г., но в действительности он гораздо старше. Город возник на месте укрепленного валами городища,  расположенного в устье реки Полоты, впадающей в Западную Двину.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0"/>
            <a:ext cx="2752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Georgia" pitchFamily="18" charset="0"/>
              </a:rPr>
              <a:t>Полоцк</a:t>
            </a:r>
            <a:endParaRPr lang="ru-RU" sz="4800" b="1" i="1" dirty="0">
              <a:latin typeface="Georgia" pitchFamily="18" charset="0"/>
            </a:endParaRPr>
          </a:p>
        </p:txBody>
      </p:sp>
      <p:pic>
        <p:nvPicPr>
          <p:cNvPr id="21507" name="Picture 3" descr="K:\Учительская\ЖОНКИНА ПИСАНИНА\беларусь\po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1" y="-23"/>
            <a:ext cx="5143518" cy="6858023"/>
          </a:xfrm>
          <a:prstGeom prst="rect">
            <a:avLst/>
          </a:prstGeom>
          <a:noFill/>
        </p:spPr>
      </p:pic>
      <p:pic>
        <p:nvPicPr>
          <p:cNvPr id="21508" name="Picture 4" descr="K:\Учительская\ЖОНКИНА ПИСАНИНА\беларусь\polozk0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777" y="38315"/>
            <a:ext cx="8333627" cy="6819685"/>
          </a:xfrm>
          <a:prstGeom prst="rect">
            <a:avLst/>
          </a:prstGeom>
          <a:noFill/>
        </p:spPr>
      </p:pic>
      <p:pic>
        <p:nvPicPr>
          <p:cNvPr id="21509" name="Picture 5" descr="K:\Учительская\ЖОНКИНА ПИСАНИНА\беларусь\19956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00232" y="-24"/>
            <a:ext cx="5143536" cy="6858048"/>
          </a:xfrm>
          <a:prstGeom prst="rect">
            <a:avLst/>
          </a:prstGeom>
          <a:noFill/>
        </p:spPr>
      </p:pic>
      <p:pic>
        <p:nvPicPr>
          <p:cNvPr id="21510" name="Picture 6" descr="K:\Учительская\ЖОНКИНА ПИСАНИНА\беларусь\skorina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-43681"/>
            <a:ext cx="6429420" cy="6945362"/>
          </a:xfrm>
          <a:prstGeom prst="rect">
            <a:avLst/>
          </a:prstGeom>
          <a:noFill/>
        </p:spPr>
      </p:pic>
      <p:pic>
        <p:nvPicPr>
          <p:cNvPr id="21511" name="Picture 7" descr="K:\Учительская\ЖОНКИНА ПИСАНИНА\беларусь\sofia_polozk_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152400"/>
            <a:ext cx="9144000" cy="71628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50017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«жемчужина» Белоруссии, самое крупное озеро в республике – 80 км. </a:t>
            </a:r>
            <a:r>
              <a:rPr lang="ru-RU" sz="2400" dirty="0" err="1" smtClean="0">
                <a:latin typeface="Georgia" pitchFamily="18" charset="0"/>
              </a:rPr>
              <a:t>кв</a:t>
            </a:r>
            <a:r>
              <a:rPr lang="ru-RU" sz="2400" dirty="0" smtClean="0">
                <a:latin typeface="Georgia" pitchFamily="18" charset="0"/>
              </a:rPr>
              <a:t>, длина береговой линии 41 км, в длину с северо-запада на юго-восток вытянуто на 13 км, ширина 10 км, наибольшая глубина 24,8 м, средняя – 9 м. Пляжи песчаные, дно песчано-галечное, прозрачность воды 7-9 м. Озеро Нарочь исключительно чистое, в нем обитает свыше 19 видов рыб и среди них сиг, щука, линь, лещ и, конечно, знаменитый </a:t>
            </a:r>
            <a:r>
              <a:rPr lang="ru-RU" sz="2400" dirty="0" err="1" smtClean="0">
                <a:latin typeface="Georgia" pitchFamily="18" charset="0"/>
              </a:rPr>
              <a:t>нарочанский</a:t>
            </a:r>
            <a:r>
              <a:rPr lang="ru-RU" sz="2400" dirty="0" smtClean="0">
                <a:latin typeface="Georgia" pitchFamily="18" charset="0"/>
              </a:rPr>
              <a:t> угорь. Украшают окрестности озера птицы – чайки, утки, лебеди.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214290"/>
            <a:ext cx="48301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Georgia" pitchFamily="18" charset="0"/>
              </a:rPr>
              <a:t>Озеро Нарочь</a:t>
            </a:r>
            <a:endParaRPr lang="ru-RU" sz="4800" b="1" i="1" dirty="0">
              <a:latin typeface="Georgia" pitchFamily="18" charset="0"/>
            </a:endParaRPr>
          </a:p>
        </p:txBody>
      </p:sp>
      <p:pic>
        <p:nvPicPr>
          <p:cNvPr id="22531" name="Picture 3" descr="K:\Учительская\ЖОНКИНА ПИСАНИНА\беларусь\000976_106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40"/>
            <a:ext cx="9143999" cy="6865640"/>
          </a:xfrm>
          <a:prstGeom prst="rect">
            <a:avLst/>
          </a:prstGeom>
          <a:noFill/>
        </p:spPr>
      </p:pic>
      <p:pic>
        <p:nvPicPr>
          <p:cNvPr id="22532" name="Picture 4" descr="K:\Учительская\ЖОНКИНА ПИСАНИНА\беларусь\16956q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068" y="0"/>
            <a:ext cx="9152136" cy="6858000"/>
          </a:xfrm>
          <a:prstGeom prst="rect">
            <a:avLst/>
          </a:prstGeom>
          <a:noFill/>
        </p:spPr>
      </p:pic>
      <p:pic>
        <p:nvPicPr>
          <p:cNvPr id="22533" name="Picture 5" descr="K:\Учительская\ЖОНКИНА ПИСАНИНА\беларусь\tour1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K:\Учительская\ЖОНКИНА ПИСАНИНА\belorus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89" y="0"/>
            <a:ext cx="7143751" cy="6858000"/>
          </a:xfrm>
          <a:prstGeom prst="rect">
            <a:avLst/>
          </a:prstGeom>
          <a:noFill/>
        </p:spPr>
      </p:pic>
      <p:pic>
        <p:nvPicPr>
          <p:cNvPr id="2050" name="Picture 2" descr="K:\Учительская\ЖОНКИНА ПИСАНИНА\беларусь\1287086253_belp04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559"/>
            <a:ext cx="9144000" cy="6861119"/>
          </a:xfrm>
          <a:prstGeom prst="rect">
            <a:avLst/>
          </a:prstGeom>
          <a:noFill/>
        </p:spPr>
      </p:pic>
      <p:pic>
        <p:nvPicPr>
          <p:cNvPr id="2051" name="Picture 3" descr="K:\Учительская\ЖОНКИНА ПИСАНИНА\vho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4" y="0"/>
            <a:ext cx="9136626" cy="6858000"/>
          </a:xfrm>
          <a:prstGeom prst="rect">
            <a:avLst/>
          </a:prstGeom>
          <a:noFill/>
        </p:spPr>
      </p:pic>
      <p:pic>
        <p:nvPicPr>
          <p:cNvPr id="2052" name="Picture 4" descr="K:\Учительская\ЖОНКИНА ПИСАНИНА\Рисунок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7067" y="0"/>
            <a:ext cx="9181067" cy="6858000"/>
          </a:xfrm>
          <a:prstGeom prst="rect">
            <a:avLst/>
          </a:prstGeom>
          <a:noFill/>
        </p:spPr>
      </p:pic>
      <p:pic>
        <p:nvPicPr>
          <p:cNvPr id="2053" name="Picture 5" descr="K:\Учительская\ЖОНКИНА ПИСАНИНА\Рисунок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39835" y="0"/>
            <a:ext cx="9283835" cy="6858000"/>
          </a:xfrm>
          <a:prstGeom prst="rect">
            <a:avLst/>
          </a:prstGeom>
          <a:noFill/>
        </p:spPr>
      </p:pic>
      <p:pic>
        <p:nvPicPr>
          <p:cNvPr id="2054" name="Picture 6" descr="K:\Учительская\ЖОНКИНА ПИСАНИНА\Рисунок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14346" y="0"/>
            <a:ext cx="9358346" cy="6870492"/>
          </a:xfrm>
          <a:prstGeom prst="rect">
            <a:avLst/>
          </a:prstGeom>
          <a:noFill/>
        </p:spPr>
      </p:pic>
      <p:pic>
        <p:nvPicPr>
          <p:cNvPr id="2055" name="Picture 7" descr="K:\Учительская\ЖОНКИНА ПИСАНИНА\беларусь\1_6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2056" name="Picture 8" descr="K:\Учительская\ЖОНКИНА ПИСАНИНА\Рисунок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214345" y="-123825"/>
            <a:ext cx="9672670" cy="7105650"/>
          </a:xfrm>
          <a:prstGeom prst="rect">
            <a:avLst/>
          </a:prstGeom>
          <a:noFill/>
        </p:spPr>
      </p:pic>
      <p:pic>
        <p:nvPicPr>
          <p:cNvPr id="2057" name="Picture 9" descr="K:\Учительская\ЖОНКИНА ПИСАНИНА\Рисунок7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214346" y="-46216"/>
            <a:ext cx="9615512" cy="6904216"/>
          </a:xfrm>
          <a:prstGeom prst="rect">
            <a:avLst/>
          </a:prstGeom>
          <a:noFill/>
        </p:spPr>
      </p:pic>
      <p:pic>
        <p:nvPicPr>
          <p:cNvPr id="2058" name="Picture 10" descr="K:\Учительская\ЖОНКИНА ПИСАНИНА\Рисунок5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501222" cy="6930562"/>
          </a:xfrm>
          <a:prstGeom prst="rect">
            <a:avLst/>
          </a:prstGeom>
          <a:noFill/>
        </p:spPr>
      </p:pic>
      <p:pic>
        <p:nvPicPr>
          <p:cNvPr id="2059" name="Picture 11" descr="K:\Учительская\ЖОНКИНА ПИСАНИНА\Рисунок4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214346" y="0"/>
            <a:ext cx="9658364" cy="7094760"/>
          </a:xfrm>
          <a:prstGeom prst="rect">
            <a:avLst/>
          </a:prstGeom>
          <a:noFill/>
        </p:spPr>
      </p:pic>
      <p:pic>
        <p:nvPicPr>
          <p:cNvPr id="2060" name="Picture 12" descr="K:\Учительская\ЖОНКИНА ПИСАНИНА\Рисунок3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686945" cy="7107752"/>
          </a:xfrm>
          <a:prstGeom prst="rect">
            <a:avLst/>
          </a:prstGeom>
          <a:noFill/>
        </p:spPr>
      </p:pic>
      <p:pic>
        <p:nvPicPr>
          <p:cNvPr id="2061" name="Picture 13" descr="K:\Учительская\ЖОНКИНА ПИСАНИНА\Рисунок2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214346" y="-1"/>
            <a:ext cx="9677414" cy="7067949"/>
          </a:xfrm>
          <a:prstGeom prst="rect">
            <a:avLst/>
          </a:prstGeom>
          <a:noFill/>
        </p:spPr>
      </p:pic>
      <p:pic>
        <p:nvPicPr>
          <p:cNvPr id="2062" name="Picture 14" descr="K:\Учительская\ЖОНКИНА ПИСАНИНА\Рисунок1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280988" y="-195263"/>
            <a:ext cx="9925086" cy="7248526"/>
          </a:xfrm>
          <a:prstGeom prst="rect">
            <a:avLst/>
          </a:prstGeom>
          <a:noFill/>
        </p:spPr>
      </p:pic>
      <p:pic>
        <p:nvPicPr>
          <p:cNvPr id="16" name="best-mp3.ru_pesnyary_-_belovezhskaya_pusza1_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/>
          <a:stretch>
            <a:fillRect/>
          </a:stretch>
        </p:blipFill>
        <p:spPr>
          <a:xfrm>
            <a:off x="9144000" y="6419848"/>
            <a:ext cx="438152" cy="43815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0"/>
                            </p:stCondLst>
                            <p:childTnLst>
                              <p:par>
                                <p:cTn id="4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0"/>
                            </p:stCondLst>
                            <p:childTnLst>
                              <p:par>
                                <p:cTn id="4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500"/>
                            </p:stCondLst>
                            <p:childTnLst>
                              <p:par>
                                <p:cTn id="5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0"/>
                            </p:stCondLst>
                            <p:childTnLst>
                              <p:par>
                                <p:cTn id="6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0"/>
                            </p:stCondLst>
                            <p:childTnLst>
                              <p:par>
                                <p:cTn id="7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0"/>
                            </p:stCondLst>
                            <p:childTnLst>
                              <p:par>
                                <p:cTn id="8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00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4500"/>
                            </p:stCondLst>
                            <p:childTnLst>
                              <p:par>
                                <p:cTn id="8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0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5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3000"/>
                            </p:stCondLst>
                            <p:childTnLst>
                              <p:par>
                                <p:cTn id="9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1500"/>
                            </p:stCondLst>
                            <p:childTnLst>
                              <p:par>
                                <p:cTn id="10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6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0"/>
                            </p:stCondLst>
                            <p:childTnLst>
                              <p:par>
                                <p:cTn id="1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4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:\Учительская\ЖОНКИНА ПИСАНИНА\7703f0258d6e158a84c94739fa8768f1-thumb-160x16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K:\Учительская\ЖОНКИНА ПИСАНИНА\herb-bialorus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000478"/>
            <a:ext cx="2786050" cy="285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14546" y="428604"/>
            <a:ext cx="6696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Georgia" pitchFamily="18" charset="0"/>
              </a:rPr>
              <a:t>Беловежская пуща</a:t>
            </a:r>
            <a:endParaRPr lang="ru-RU" sz="4800" b="1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1071546"/>
            <a:ext cx="5857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983 </a:t>
            </a:r>
            <a:r>
              <a:rPr lang="ru-RU" sz="2400" dirty="0" smtClean="0">
                <a:latin typeface="Georgia" pitchFamily="18" charset="0"/>
              </a:rPr>
              <a:t>г. - Первое упоминание пущи в рукописях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857364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400" dirty="0" smtClean="0">
                <a:latin typeface="Georgia" pitchFamily="18" charset="0"/>
              </a:rPr>
              <a:t>Символ Беларуси, царь пущи – зубр.</a:t>
            </a:r>
          </a:p>
          <a:p>
            <a:endParaRPr lang="be-BY" sz="2400" dirty="0" smtClean="0">
              <a:latin typeface="Georgia" pitchFamily="18" charset="0"/>
            </a:endParaRPr>
          </a:p>
          <a:p>
            <a:r>
              <a:rPr lang="be-BY" sz="2400" dirty="0" smtClean="0">
                <a:latin typeface="Georgia" pitchFamily="18" charset="0"/>
              </a:rPr>
              <a:t> </a:t>
            </a:r>
          </a:p>
          <a:p>
            <a:endParaRPr lang="ru-RU" sz="2400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14620"/>
            <a:ext cx="85010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2400" dirty="0" smtClean="0">
                <a:latin typeface="Georgia" pitchFamily="18" charset="0"/>
              </a:rPr>
              <a:t> В </a:t>
            </a:r>
            <a:r>
              <a:rPr lang="be-BY" sz="2800" dirty="0" smtClean="0">
                <a:latin typeface="Georgia" pitchFamily="18" charset="0"/>
              </a:rPr>
              <a:t>1860 </a:t>
            </a:r>
            <a:r>
              <a:rPr lang="be-BY" sz="2400" dirty="0" smtClean="0">
                <a:latin typeface="Georgia" pitchFamily="18" charset="0"/>
              </a:rPr>
              <a:t>году зубров было </a:t>
            </a:r>
            <a:r>
              <a:rPr lang="be-BY" sz="2800" dirty="0" smtClean="0">
                <a:latin typeface="Georgia" pitchFamily="18" charset="0"/>
              </a:rPr>
              <a:t>1575</a:t>
            </a:r>
            <a:r>
              <a:rPr lang="be-BY" sz="2400" dirty="0" smtClean="0">
                <a:latin typeface="Georgia" pitchFamily="18" charset="0"/>
              </a:rPr>
              <a:t> голов.    В </a:t>
            </a:r>
            <a:r>
              <a:rPr lang="be-BY" sz="2800" dirty="0" smtClean="0">
                <a:latin typeface="Georgia" pitchFamily="18" charset="0"/>
              </a:rPr>
              <a:t>1919 </a:t>
            </a:r>
            <a:r>
              <a:rPr lang="be-BY" sz="2400" dirty="0" smtClean="0">
                <a:latin typeface="Georgia" pitchFamily="18" charset="0"/>
              </a:rPr>
              <a:t>году был убит последний зубр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2285992"/>
            <a:ext cx="6409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1809 г. — Начало регулярного учета зубров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571876"/>
            <a:ext cx="7116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 1929 г. — приобретение первых двух животных </a:t>
            </a:r>
          </a:p>
          <a:p>
            <a:r>
              <a:rPr lang="ru-RU" sz="2400" dirty="0" smtClean="0">
                <a:latin typeface="Georgia" pitchFamily="18" charset="0"/>
              </a:rPr>
              <a:t>(</a:t>
            </a:r>
            <a:r>
              <a:rPr lang="ru-RU" sz="2400" dirty="0" err="1" smtClean="0">
                <a:latin typeface="Georgia" pitchFamily="18" charset="0"/>
              </a:rPr>
              <a:t>Боруса</a:t>
            </a:r>
            <a:r>
              <a:rPr lang="ru-RU" sz="2400" dirty="0" smtClean="0">
                <a:latin typeface="Georgia" pitchFamily="18" charset="0"/>
              </a:rPr>
              <a:t> и </a:t>
            </a:r>
            <a:r>
              <a:rPr lang="ru-RU" sz="2400" dirty="0" err="1" smtClean="0">
                <a:latin typeface="Georgia" pitchFamily="18" charset="0"/>
              </a:rPr>
              <a:t>Бизерты</a:t>
            </a:r>
            <a:r>
              <a:rPr lang="ru-RU" sz="2400" dirty="0" smtClean="0">
                <a:latin typeface="Georgia" pitchFamily="18" charset="0"/>
              </a:rPr>
              <a:t>)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14818"/>
            <a:ext cx="52425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 1939</a:t>
            </a:r>
            <a:r>
              <a:rPr lang="ru-RU" sz="3600" dirty="0" smtClean="0">
                <a:latin typeface="Georgia" pitchFamily="18" charset="0"/>
              </a:rPr>
              <a:t> </a:t>
            </a:r>
            <a:r>
              <a:rPr lang="ru-RU" sz="2400" dirty="0" smtClean="0">
                <a:latin typeface="Georgia" pitchFamily="18" charset="0"/>
              </a:rPr>
              <a:t>г. — Создание заповедника</a:t>
            </a:r>
          </a:p>
          <a:p>
            <a:r>
              <a:rPr lang="ru-RU" sz="2400" dirty="0" smtClean="0">
                <a:latin typeface="Georgia" pitchFamily="18" charset="0"/>
              </a:rPr>
              <a:t> "Беловежская пуща"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43512"/>
            <a:ext cx="6561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 1946 г. — Приобретение у Польши 5 зубров 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500702"/>
            <a:ext cx="6357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 1979 г. — Включение ЮНЕСКО </a:t>
            </a:r>
          </a:p>
          <a:p>
            <a:r>
              <a:rPr lang="ru-RU" sz="2400" dirty="0" smtClean="0">
                <a:latin typeface="Georgia" pitchFamily="18" charset="0"/>
              </a:rPr>
              <a:t>Беловежского национального парка в список  Мирового наследия человечества</a:t>
            </a: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876" y="285728"/>
            <a:ext cx="41985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Georgia" pitchFamily="18" charset="0"/>
              </a:rPr>
              <a:t>Река Неман</a:t>
            </a:r>
            <a:endParaRPr lang="ru-RU" sz="4800" b="1" i="1" dirty="0">
              <a:latin typeface="Georgia" pitchFamily="18" charset="0"/>
            </a:endParaRPr>
          </a:p>
        </p:txBody>
      </p:sp>
      <p:pic>
        <p:nvPicPr>
          <p:cNvPr id="24578" name="Picture 2" descr="K:\Учительская\ЖОНКИНА ПИСАНИНА\беларусь\IMG_7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71934" y="1142984"/>
            <a:ext cx="48577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Неман — одна из наиболее крупных (после Днепра и Западной Двины) рек Беларуси. </a:t>
            </a:r>
          </a:p>
          <a:p>
            <a:r>
              <a:rPr lang="ru-RU" sz="2400" dirty="0" smtClean="0">
                <a:latin typeface="Georgia" pitchFamily="18" charset="0"/>
              </a:rPr>
              <a:t>Его длина — 937 км, по территории Беларуси — 459 км.</a:t>
            </a:r>
          </a:p>
          <a:p>
            <a:r>
              <a:rPr lang="ru-RU" sz="2400" dirty="0" smtClean="0">
                <a:latin typeface="Georgia" pitchFamily="18" charset="0"/>
              </a:rPr>
              <a:t>Свой долгий путь к Балтийскому морю он начинает примерно в 50 км к юго-западу от Минска. Здесь, на высоте около 200 м выше уровня моря, среди заболоченных лесов берут начало его истоки — </a:t>
            </a:r>
            <a:r>
              <a:rPr lang="ru-RU" sz="2400" dirty="0" err="1" smtClean="0">
                <a:latin typeface="Georgia" pitchFamily="18" charset="0"/>
              </a:rPr>
              <a:t>Неманец</a:t>
            </a:r>
            <a:r>
              <a:rPr lang="ru-RU" sz="2400" dirty="0" smtClean="0">
                <a:latin typeface="Georgia" pitchFamily="18" charset="0"/>
              </a:rPr>
              <a:t> и </a:t>
            </a:r>
            <a:r>
              <a:rPr lang="ru-RU" sz="2400" dirty="0" err="1" smtClean="0">
                <a:latin typeface="Georgia" pitchFamily="18" charset="0"/>
              </a:rPr>
              <a:t>Лоша</a:t>
            </a:r>
            <a:r>
              <a:rPr lang="ru-RU" sz="2400" dirty="0" smtClean="0">
                <a:latin typeface="Georgia" pitchFamily="18" charset="0"/>
              </a:rPr>
              <a:t>.  Неман имеет около 180 притоков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24579" name="Picture 3" descr="K:\Учительская\ЖОНКИНА ПИСАНИНА\беларусь\photo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2545"/>
            <a:ext cx="9144000" cy="700309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28" y="285728"/>
            <a:ext cx="2582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Georgia" pitchFamily="18" charset="0"/>
              </a:rPr>
              <a:t>Гродно</a:t>
            </a:r>
            <a:endParaRPr lang="ru-RU" sz="4800" b="1" i="1" dirty="0">
              <a:latin typeface="Georgia" pitchFamily="18" charset="0"/>
            </a:endParaRPr>
          </a:p>
        </p:txBody>
      </p:sp>
      <p:pic>
        <p:nvPicPr>
          <p:cNvPr id="25602" name="Picture 2" descr="K:\Учительская\ЖОНКИНА ПИСАНИНА\беларусь\Hrodna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8F9FD"/>
              </a:clrFrom>
              <a:clrTo>
                <a:srgbClr val="F8F9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247912" cy="26961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1500174"/>
            <a:ext cx="69294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Гродно (</a:t>
            </a:r>
            <a:r>
              <a:rPr lang="ru-RU" sz="2400" dirty="0" err="1" smtClean="0">
                <a:latin typeface="Georgia" pitchFamily="18" charset="0"/>
              </a:rPr>
              <a:t>Городен</a:t>
            </a:r>
            <a:r>
              <a:rPr lang="ru-RU" sz="2400" dirty="0" smtClean="0">
                <a:latin typeface="Georgia" pitchFamily="18" charset="0"/>
              </a:rPr>
              <a:t>, </a:t>
            </a:r>
            <a:r>
              <a:rPr lang="ru-RU" sz="2400" dirty="0" err="1" smtClean="0">
                <a:latin typeface="Georgia" pitchFamily="18" charset="0"/>
              </a:rPr>
              <a:t>Горадня</a:t>
            </a:r>
            <a:r>
              <a:rPr lang="ru-RU" sz="2400" dirty="0" smtClean="0">
                <a:latin typeface="Georgia" pitchFamily="18" charset="0"/>
              </a:rPr>
              <a:t>, </a:t>
            </a:r>
            <a:r>
              <a:rPr lang="ru-RU" sz="2400" dirty="0" err="1" smtClean="0">
                <a:latin typeface="Georgia" pitchFamily="18" charset="0"/>
              </a:rPr>
              <a:t>Гародня</a:t>
            </a:r>
            <a:r>
              <a:rPr lang="ru-RU" sz="2400" dirty="0" smtClean="0">
                <a:latin typeface="Georgia" pitchFamily="18" charset="0"/>
              </a:rPr>
              <a:t>)— один из старейших городов на территории современной Белоруссии. </a:t>
            </a:r>
          </a:p>
          <a:p>
            <a:r>
              <a:rPr lang="ru-RU" sz="2400" dirty="0" smtClean="0">
                <a:latin typeface="Georgia" pitchFamily="18" charset="0"/>
              </a:rPr>
              <a:t>Первое упоминание об этом городе относится к 1005 г.Официальной датой основания города считается</a:t>
            </a:r>
            <a:r>
              <a:rPr lang="ru-RU" sz="3600" dirty="0" smtClean="0">
                <a:latin typeface="Georgia" pitchFamily="18" charset="0"/>
              </a:rPr>
              <a:t> 1128 </a:t>
            </a:r>
            <a:r>
              <a:rPr lang="ru-RU" sz="2400" dirty="0" smtClean="0">
                <a:latin typeface="Georgia" pitchFamily="18" charset="0"/>
              </a:rPr>
              <a:t>год — первое упоминания в </a:t>
            </a:r>
            <a:r>
              <a:rPr lang="ru-RU" sz="2400" dirty="0" err="1" smtClean="0">
                <a:latin typeface="Georgia" pitchFamily="18" charset="0"/>
              </a:rPr>
              <a:t>Ипатьевской</a:t>
            </a:r>
            <a:r>
              <a:rPr lang="ru-RU" sz="2400" dirty="0" smtClean="0">
                <a:latin typeface="Georgia" pitchFamily="18" charset="0"/>
              </a:rPr>
              <a:t> летописи.</a:t>
            </a:r>
          </a:p>
          <a:p>
            <a:r>
              <a:rPr lang="ru-RU" sz="2400" dirty="0" smtClean="0">
                <a:latin typeface="Georgia" pitchFamily="18" charset="0"/>
              </a:rPr>
              <a:t>Изначально представлял собой небольшую крепость с укреплённым торговым городком. Именно от слов «городить», «ограждать» произошло название города.</a:t>
            </a:r>
          </a:p>
          <a:p>
            <a:endParaRPr lang="ru-RU" sz="2400" dirty="0">
              <a:latin typeface="Georgia" pitchFamily="18" charset="0"/>
            </a:endParaRPr>
          </a:p>
        </p:txBody>
      </p:sp>
      <p:pic>
        <p:nvPicPr>
          <p:cNvPr id="25603" name="Picture 3" descr="K:\Учительская\ЖОНКИНА ПИСАНИНА\беларусь\003e4xr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144000" cy="6096000"/>
          </a:xfrm>
          <a:prstGeom prst="rect">
            <a:avLst/>
          </a:prstGeom>
          <a:noFill/>
        </p:spPr>
      </p:pic>
      <p:pic>
        <p:nvPicPr>
          <p:cNvPr id="25604" name="Picture 4" descr="K:\Учительская\ЖОНКИНА ПИСАНИНА\беларусь\3686988520_c0c88cb8c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4467" y="-6020"/>
            <a:ext cx="4997864" cy="6864020"/>
          </a:xfrm>
          <a:prstGeom prst="rect">
            <a:avLst/>
          </a:prstGeom>
          <a:noFill/>
        </p:spPr>
      </p:pic>
      <p:pic>
        <p:nvPicPr>
          <p:cNvPr id="25605" name="Picture 5" descr="K:\Учительская\ЖОНКИНА ПИСАНИНА\беларусь\grodno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6" name="Picture 6" descr="K:\Учительская\ЖОНКИНА ПИСАНИНА\беларусь\000560_85968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99999" cy="6858000"/>
          </a:xfrm>
          <a:prstGeom prst="rect">
            <a:avLst/>
          </a:prstGeom>
          <a:noFill/>
        </p:spPr>
      </p:pic>
      <p:pic>
        <p:nvPicPr>
          <p:cNvPr id="25607" name="Picture 7" descr="K:\Учительская\ЖОНКИНА ПИСАНИНА\беларусь\g3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75" y="0"/>
            <a:ext cx="913325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Мама\Мои документы\Мои рисунки\Новая папка (6)\33e015048004e051cb41b32132e9f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Janet_Belarus (+)_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15082"/>
            <a:ext cx="376238" cy="37623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892971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2"/>
              </a:rPr>
              <a:t>http://sng.pogoda.by/wdpss/sng/wdpss/wp-content/uploads/administr.-centr.jpg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карта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3"/>
              </a:rPr>
              <a:t>http://onglobus.ru/static/post/covers/normal/e2/34/77/2db581b95b533b988cd56f9ba7.jpg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башни  Привокзальная площадь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4"/>
              </a:rPr>
              <a:t>http://img-minsk.fotki.yandex.ru/get/18/owen1141952.1a/0_cbce_3310fda0_XL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герб Минска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5"/>
              </a:rPr>
              <a:t>http://a17006.rimg.info/icon/1563544000f8aa6ddff619fae80ee6e6edaf2053f1.jpg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Минск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6"/>
              </a:rPr>
              <a:t>http://www.fotokonkurs.ru/uploads/comments/2011/04/13/132922.jpg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e-BY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Каложская церковь Гродно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7"/>
              </a:rPr>
              <a:t>http://img.news.open.by/news/2009/07/grodno6.jpg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драмтеатр  Гродно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8"/>
              </a:rPr>
              <a:t>http://freelance.ru/img/portfolio/pics/00/05/B0/372909.jpg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василек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9"/>
              </a:rPr>
              <a:t>http://i52.tinypic.com/16956qs.jpg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озеро  Нарочь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0"/>
              </a:rPr>
              <a:t>http://www.wildlife.by/node/2618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Неман  вид сверху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1"/>
              </a:rPr>
              <a:t>http://www.september-t.ru/upload/september/location/2881.jpg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зубр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2"/>
              </a:rPr>
              <a:t>http://www.galeriakresy.to.pl/indeks_pliki/304.jpg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зубры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3"/>
              </a:rPr>
              <a:t>http://www.radzima.org/images/pamatniki/5111/vipopola35-20.jpg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г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ерб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Полоцка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4"/>
              </a:rPr>
              <a:t>http://www.dolsan.by/photos/pol1.jpg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памятник  Ефросинье полоцкой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5"/>
              </a:rPr>
              <a:t>http://goroda-ru.narod.ru/images/polozk02b.jpg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Спасо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–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Ефросиньевская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церковь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6"/>
              </a:rPr>
              <a:t>http://arx.novosibdom.ru/story/ARX_HISTORY/OLD_Russ/Sofia_Polozk/sofia_polozk_02.jpg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Софийский собор г. Полоцк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7"/>
              </a:rPr>
              <a:t>http://www.hrono.info/biograf/bio_s/skorinaf.jpg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Франциск  Скорина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8"/>
              </a:rPr>
              <a:t>http://samlib.ru/img/i/iwanowsmolenskij_w_g/viivo2002-4/clip_image0011.jpg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Браславские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озера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9"/>
              </a:rPr>
              <a:t>http://www.eldivi.by/assets/images/admiral/braslavskie-ozera.jpg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Браслаские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озера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0"/>
            <a:ext cx="3427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Использованы материалы: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5786454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 smtClean="0">
                <a:latin typeface="Georgia" pitchFamily="18" charset="0"/>
                <a:hlinkClick r:id="rId20"/>
              </a:rPr>
              <a:t>http://vegas7.ru/tur/img/minsk/1/19.jpg</a:t>
            </a:r>
            <a:r>
              <a:rPr lang="ru-RU" sz="1600" dirty="0" smtClean="0">
                <a:latin typeface="Georgia" pitchFamily="18" charset="0"/>
              </a:rPr>
              <a:t>  Мирский замок</a:t>
            </a:r>
          </a:p>
          <a:p>
            <a:r>
              <a:rPr lang="ru-RU" sz="1600" u="sng" dirty="0" smtClean="0">
                <a:latin typeface="Georgia" pitchFamily="18" charset="0"/>
                <a:hlinkClick r:id="rId21"/>
              </a:rPr>
              <a:t>http://www.belarus.nemiga.info/repin/zdravnevo.jpg</a:t>
            </a:r>
            <a:r>
              <a:rPr lang="ru-RU" sz="1600" dirty="0" smtClean="0">
                <a:latin typeface="Georgia" pitchFamily="18" charset="0"/>
              </a:rPr>
              <a:t>  имение Репина</a:t>
            </a:r>
          </a:p>
          <a:p>
            <a:endParaRPr lang="ru-RU" sz="1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Georgia" pitchFamily="18" charset="0"/>
                <a:hlinkClick r:id="rId2"/>
              </a:rPr>
              <a:t>http://woman-happy.ru/uploads/posts/2010-10/1287086253_belp042.jpg</a:t>
            </a:r>
            <a:r>
              <a:rPr lang="ru-RU" sz="1600" dirty="0" smtClean="0">
                <a:latin typeface="Georgia" pitchFamily="18" charset="0"/>
              </a:rPr>
              <a:t> беловежская  пуща</a:t>
            </a:r>
          </a:p>
          <a:p>
            <a:r>
              <a:rPr lang="ru-RU" sz="1600" u="sng" dirty="0" smtClean="0">
                <a:latin typeface="Georgia" pitchFamily="18" charset="0"/>
                <a:hlinkClick r:id="rId3"/>
              </a:rPr>
              <a:t>http://www.gtt.by/op/t1262/1768b.gif</a:t>
            </a:r>
            <a:r>
              <a:rPr lang="ru-RU" sz="1600" dirty="0" smtClean="0">
                <a:latin typeface="Georgia" pitchFamily="18" charset="0"/>
              </a:rPr>
              <a:t> деревья пущи</a:t>
            </a:r>
          </a:p>
          <a:p>
            <a:r>
              <a:rPr lang="ru-RU" sz="1600" u="sng" dirty="0" smtClean="0">
                <a:latin typeface="Georgia" pitchFamily="18" charset="0"/>
                <a:hlinkClick r:id="rId4"/>
              </a:rPr>
              <a:t>http://svpressa.ru/photo/4011.jpg</a:t>
            </a:r>
            <a:r>
              <a:rPr lang="ru-RU" sz="1600" dirty="0" smtClean="0">
                <a:latin typeface="Georgia" pitchFamily="18" charset="0"/>
              </a:rPr>
              <a:t> поместье  Деда Мороза</a:t>
            </a:r>
          </a:p>
          <a:p>
            <a:r>
              <a:rPr lang="ru-RU" sz="1600" u="sng" dirty="0" smtClean="0">
                <a:latin typeface="Georgia" pitchFamily="18" charset="0"/>
                <a:hlinkClick r:id="rId5"/>
              </a:rPr>
              <a:t>http://www.37.ecotour.by/albums/wpw-20060109/PC260266.JPG</a:t>
            </a:r>
            <a:r>
              <a:rPr lang="ru-RU" sz="1600" dirty="0" smtClean="0">
                <a:latin typeface="Georgia" pitchFamily="18" charset="0"/>
              </a:rPr>
              <a:t> Дед Мороз</a:t>
            </a:r>
          </a:p>
          <a:p>
            <a:r>
              <a:rPr lang="ru-RU" sz="1600" u="sng" dirty="0" smtClean="0">
                <a:latin typeface="Georgia" pitchFamily="18" charset="0"/>
                <a:hlinkClick r:id="rId6"/>
              </a:rPr>
              <a:t>http://www.snpltd.ru/Images/Products/new_year_belorussia_pusha__6.jpg</a:t>
            </a:r>
            <a:r>
              <a:rPr lang="ru-RU" sz="1600" dirty="0" smtClean="0">
                <a:latin typeface="Georgia" pitchFamily="18" charset="0"/>
              </a:rPr>
              <a:t> поместье  Деда Мороза</a:t>
            </a:r>
          </a:p>
          <a:p>
            <a:r>
              <a:rPr lang="ru-RU" sz="1600" u="sng" dirty="0" smtClean="0">
                <a:latin typeface="Georgia" pitchFamily="18" charset="0"/>
                <a:hlinkClick r:id="rId7"/>
              </a:rPr>
              <a:t>http://npbp.brestobl.com/marsh/les/04.jpg</a:t>
            </a:r>
            <a:r>
              <a:rPr lang="ru-RU" sz="1600" dirty="0" smtClean="0">
                <a:latin typeface="Georgia" pitchFamily="18" charset="0"/>
              </a:rPr>
              <a:t> болото</a:t>
            </a:r>
          </a:p>
          <a:p>
            <a:r>
              <a:rPr lang="ru-RU" sz="1600" u="sng" dirty="0" smtClean="0">
                <a:latin typeface="Georgia" pitchFamily="18" charset="0"/>
                <a:hlinkClick r:id="rId8"/>
              </a:rPr>
              <a:t>http://dic.academic.ru/pictures/wiki/files/90/Zubr_003.jpg</a:t>
            </a:r>
            <a:r>
              <a:rPr lang="ru-RU" sz="1600" dirty="0" smtClean="0">
                <a:latin typeface="Georgia" pitchFamily="18" charset="0"/>
              </a:rPr>
              <a:t>  зубр в  грязи</a:t>
            </a:r>
          </a:p>
          <a:p>
            <a:r>
              <a:rPr lang="ru-RU" sz="1600" u="sng" dirty="0" smtClean="0">
                <a:latin typeface="Georgia" pitchFamily="18" charset="0"/>
                <a:hlinkClick r:id="rId9"/>
              </a:rPr>
              <a:t>http://www.brestobl.net/virtur/03belp/belp006.jpg</a:t>
            </a:r>
            <a:r>
              <a:rPr lang="ru-RU" sz="1600" dirty="0" smtClean="0">
                <a:latin typeface="Georgia" pitchFamily="18" charset="0"/>
              </a:rPr>
              <a:t>  табличка</a:t>
            </a:r>
            <a:endParaRPr lang="ru-RU" sz="1600" dirty="0">
              <a:latin typeface="Georgia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786058"/>
            <a:ext cx="835824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0"/>
              </a:rPr>
              <a:t>http://stat17.privet.ru/lr/091d32c0c84c0a9ea3249b5e7ba3a87e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летящий аист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1"/>
              </a:rPr>
              <a:t>http://club.foto.ru/gallery/images/photo/2006/12/27/762975.jpg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озеро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2"/>
              </a:rPr>
              <a:t>http://www.belarustourism.by/i/photo/puscha/puscha-view.jpg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туман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3"/>
              </a:rPr>
              <a:t>http://karta-minska.nemiga.info/victory-square/victory-72.jpg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площадь Победы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4"/>
              </a:rPr>
              <a:t>http://dlm3.meta.ua/pic/0/52/102/c6NwHOM4f0.jpg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вереск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15"/>
              </a:rPr>
              <a:t>http://www.vitbichi.by/wp-content/uploads/2010/09/p2.jpg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руки хлебороба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357694"/>
            <a:ext cx="86439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Georgia" pitchFamily="18" charset="0"/>
              </a:rPr>
              <a:t>Музыкальные файлы:</a:t>
            </a:r>
          </a:p>
          <a:p>
            <a:r>
              <a:rPr lang="ru-RU" sz="1600" dirty="0" err="1" smtClean="0">
                <a:latin typeface="Georgia" pitchFamily="18" charset="0"/>
              </a:rPr>
              <a:t>Жанет</a:t>
            </a:r>
            <a:r>
              <a:rPr lang="ru-RU" sz="1600" dirty="0" smtClean="0">
                <a:latin typeface="Georgia" pitchFamily="18" charset="0"/>
              </a:rPr>
              <a:t> – «Беларусь»       </a:t>
            </a:r>
            <a:r>
              <a:rPr lang="ru-RU" sz="1600" u="sng" dirty="0" smtClean="0">
                <a:latin typeface="Georgia" pitchFamily="18" charset="0"/>
                <a:hlinkClick r:id="rId16"/>
              </a:rPr>
              <a:t>http://mp3sort.ifolder.ru/18736839</a:t>
            </a:r>
            <a:r>
              <a:rPr lang="ru-RU" sz="1600" dirty="0" smtClean="0">
                <a:latin typeface="Georgia" pitchFamily="18" charset="0"/>
              </a:rPr>
              <a:t>   </a:t>
            </a:r>
          </a:p>
          <a:p>
            <a:r>
              <a:rPr lang="ru-RU" sz="1600" dirty="0" smtClean="0">
                <a:latin typeface="Georgia" pitchFamily="18" charset="0"/>
              </a:rPr>
              <a:t>Леонид </a:t>
            </a:r>
            <a:r>
              <a:rPr lang="ru-RU" sz="1600" dirty="0" err="1" smtClean="0">
                <a:latin typeface="Georgia" pitchFamily="18" charset="0"/>
              </a:rPr>
              <a:t>Борткевич</a:t>
            </a:r>
            <a:r>
              <a:rPr lang="ru-RU" sz="1600" dirty="0" smtClean="0">
                <a:latin typeface="Georgia" pitchFamily="18" charset="0"/>
              </a:rPr>
              <a:t>  сборник 'Мой родны кут'  </a:t>
            </a:r>
            <a:r>
              <a:rPr lang="ru-RU" sz="1600" u="sng" dirty="0" smtClean="0">
                <a:latin typeface="Georgia" pitchFamily="18" charset="0"/>
                <a:hlinkClick r:id="rId17"/>
              </a:rPr>
              <a:t>http://narod.ru/disk/3528584000/01-Moy%20rodni%20kut%20part.1.rar.html</a:t>
            </a:r>
            <a:r>
              <a:rPr lang="ru-RU" sz="1600" dirty="0" smtClean="0">
                <a:latin typeface="Georgia" pitchFamily="18" charset="0"/>
              </a:rPr>
              <a:t> </a:t>
            </a:r>
          </a:p>
          <a:p>
            <a:r>
              <a:rPr lang="ru-RU" sz="1600" dirty="0" smtClean="0">
                <a:latin typeface="Georgia" pitchFamily="18" charset="0"/>
              </a:rPr>
              <a:t>Беловежская пуща(Сл: Николай Николаевич Добронравов, </a:t>
            </a:r>
            <a:r>
              <a:rPr lang="ru-RU" sz="1600" dirty="0" err="1" smtClean="0">
                <a:latin typeface="Georgia" pitchFamily="18" charset="0"/>
              </a:rPr>
              <a:t>муз.Александра</a:t>
            </a:r>
            <a:r>
              <a:rPr lang="ru-RU" sz="1600" dirty="0" smtClean="0">
                <a:latin typeface="Georgia" pitchFamily="18" charset="0"/>
              </a:rPr>
              <a:t> Николаевна </a:t>
            </a:r>
            <a:r>
              <a:rPr lang="ru-RU" sz="1600" dirty="0" err="1" smtClean="0">
                <a:latin typeface="Georgia" pitchFamily="18" charset="0"/>
              </a:rPr>
              <a:t>Пахмутова</a:t>
            </a:r>
            <a:r>
              <a:rPr lang="ru-RU" sz="1600" dirty="0" smtClean="0">
                <a:latin typeface="Georgia" pitchFamily="18" charset="0"/>
              </a:rPr>
              <a:t>), исп. вокально-инструментальный ансамбль "</a:t>
            </a:r>
            <a:r>
              <a:rPr lang="ru-RU" sz="1600" dirty="0" err="1" smtClean="0">
                <a:latin typeface="Georgia" pitchFamily="18" charset="0"/>
              </a:rPr>
              <a:t>Песняры</a:t>
            </a:r>
            <a:r>
              <a:rPr lang="ru-RU" sz="1600" dirty="0" smtClean="0">
                <a:latin typeface="Georgia" pitchFamily="18" charset="0"/>
              </a:rPr>
              <a:t>"  </a:t>
            </a:r>
            <a:r>
              <a:rPr lang="ru-RU" sz="1600" u="sng" dirty="0" smtClean="0">
                <a:latin typeface="Georgia" pitchFamily="18" charset="0"/>
                <a:hlinkClick r:id="rId18"/>
              </a:rPr>
              <a:t>http://best-mp3.ru/download.php?id=9989&amp;ass=best-mp3.ru_Pesnyary_-_Belovezhskaya_Pusza.mp3</a:t>
            </a:r>
            <a:r>
              <a:rPr lang="ru-RU" sz="1600" dirty="0" smtClean="0">
                <a:latin typeface="Georgia" pitchFamily="18" charset="0"/>
              </a:rPr>
              <a:t> </a:t>
            </a:r>
            <a:endParaRPr lang="ru-RU" sz="16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3-Belorussi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pic>
        <p:nvPicPr>
          <p:cNvPr id="6" name="Picture 2" descr="K:\Учительская\ЖОНКИНА ПИСАНИНА\Рисунок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6319" y="0"/>
            <a:ext cx="9180320" cy="6858000"/>
          </a:xfrm>
          <a:prstGeom prst="rect">
            <a:avLst/>
          </a:prstGeom>
          <a:noFill/>
        </p:spPr>
      </p:pic>
      <p:pic>
        <p:nvPicPr>
          <p:cNvPr id="1027" name="Picture 3" descr="K:\Учительская\ЖОНКИНА ПИСАНИНА\Рисунок6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6770" y="0"/>
            <a:ext cx="9180770" cy="6858000"/>
          </a:xfrm>
          <a:prstGeom prst="rect">
            <a:avLst/>
          </a:prstGeom>
          <a:noFill/>
        </p:spPr>
      </p:pic>
      <p:pic>
        <p:nvPicPr>
          <p:cNvPr id="7" name="Picture 4" descr="K:\Учительская\ЖОНКИНА ПИСАНИНА\Рисунок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3255"/>
            <a:ext cx="9143999" cy="6864512"/>
          </a:xfrm>
          <a:prstGeom prst="rect">
            <a:avLst/>
          </a:prstGeom>
          <a:noFill/>
        </p:spPr>
      </p:pic>
      <p:pic>
        <p:nvPicPr>
          <p:cNvPr id="8" name="Picture 5" descr="K:\Учительская\ЖОНКИНА ПИСАНИНА\Рисунок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447" y="-10115"/>
            <a:ext cx="9130553" cy="6868115"/>
          </a:xfrm>
          <a:prstGeom prst="rect">
            <a:avLst/>
          </a:prstGeom>
          <a:noFill/>
        </p:spPr>
      </p:pic>
      <p:pic>
        <p:nvPicPr>
          <p:cNvPr id="1030" name="Picture 6" descr="K:\Учительская\ЖОНКИНА ПИСАНИНА\Рисунок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81547" cy="6858000"/>
          </a:xfrm>
          <a:prstGeom prst="rect">
            <a:avLst/>
          </a:prstGeom>
          <a:noFill/>
        </p:spPr>
      </p:pic>
      <p:pic>
        <p:nvPicPr>
          <p:cNvPr id="1031" name="Picture 7" descr="K:\Учительская\ЖОНКИНА ПИСАНИНА\Рисунок33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32" y="-3926"/>
            <a:ext cx="9138767" cy="6861926"/>
          </a:xfrm>
          <a:prstGeom prst="rect">
            <a:avLst/>
          </a:prstGeom>
          <a:noFill/>
        </p:spPr>
      </p:pic>
      <p:pic>
        <p:nvPicPr>
          <p:cNvPr id="1032" name="Picture 8" descr="K:\Учительская\ЖОНКИНА ПИСАНИНА\Рисунок1а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91495"/>
          </a:xfrm>
          <a:prstGeom prst="rect">
            <a:avLst/>
          </a:prstGeom>
          <a:noFill/>
        </p:spPr>
      </p:pic>
      <p:pic>
        <p:nvPicPr>
          <p:cNvPr id="1033" name="Picture 9" descr="K:\Учительская\ЖОНКИНА ПИСАНИНА\Рисунок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524" y="-22288"/>
            <a:ext cx="9114476" cy="6880287"/>
          </a:xfrm>
          <a:prstGeom prst="rect">
            <a:avLst/>
          </a:prstGeom>
          <a:noFill/>
        </p:spPr>
      </p:pic>
      <p:pic>
        <p:nvPicPr>
          <p:cNvPr id="1034" name="Picture 10" descr="K:\Учительская\ЖОНКИНА ПИСАНИНА\Рисунокппап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2597"/>
            <a:ext cx="9144000" cy="6815403"/>
          </a:xfrm>
          <a:prstGeom prst="rect">
            <a:avLst/>
          </a:prstGeom>
          <a:noFill/>
        </p:spPr>
      </p:pic>
      <p:pic>
        <p:nvPicPr>
          <p:cNvPr id="13" name="03-Belorussiy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1026" name="Picture 2" descr="K:\Учительская\ЖОНКИНА ПИСАНИНА\беларусь\kupalie-6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K:\Учительская\ЖОНКИНА ПИСАНИНА\беларусь\d0bbd0b5d187d183-d0ba-d182d0b5d0b1d0b5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03-Belorussiya1_00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/>
          <a:stretch>
            <a:fillRect/>
          </a:stretch>
        </p:blipFill>
        <p:spPr>
          <a:xfrm>
            <a:off x="8553448" y="6267448"/>
            <a:ext cx="590552" cy="59055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0"/>
                            </p:stCondLst>
                            <p:childTnLst>
                              <p:par>
                                <p:cTn id="3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0"/>
                            </p:stCondLst>
                            <p:childTnLst>
                              <p:par>
                                <p:cTn id="4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0"/>
                            </p:stCondLst>
                            <p:childTnLst>
                              <p:par>
                                <p:cTn id="5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500"/>
                            </p:stCondLst>
                            <p:childTnLst>
                              <p:par>
                                <p:cTn id="6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500"/>
                            </p:stCondLst>
                            <p:childTnLst>
                              <p:par>
                                <p:cTn id="7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0"/>
                            </p:stCondLst>
                            <p:childTnLst>
                              <p:par>
                                <p:cTn id="7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500"/>
                            </p:stCondLst>
                            <p:childTnLst>
                              <p:par>
                                <p:cTn id="8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 numSld="3" showWhenStopped="0">
                <p:cTn id="9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numSld="3" showWhenStopped="0">
                <p:cTn id="9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showWhenStopped="0">
                <p:cTn id="9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500562" y="285728"/>
            <a:ext cx="442915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Дата образования: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1991 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Georgia" pitchFamily="18" charset="0"/>
              </a:rPr>
              <a:t>Территория:</a:t>
            </a:r>
          </a:p>
          <a:p>
            <a:r>
              <a:rPr lang="ru-RU" sz="2400" dirty="0" smtClean="0">
                <a:latin typeface="Georgia" pitchFamily="18" charset="0"/>
              </a:rPr>
              <a:t> 207,6 тыс. кв. км. Наибольшая ее протяженность с запада на восток - 650 км, с севера на юг - 560 км. </a:t>
            </a:r>
          </a:p>
          <a:p>
            <a:pPr lvl="0"/>
            <a:r>
              <a:rPr lang="ru-RU" sz="2400" dirty="0" smtClean="0">
                <a:latin typeface="Georgia" pitchFamily="18" charset="0"/>
              </a:rPr>
              <a:t> </a:t>
            </a:r>
            <a:r>
              <a:rPr lang="ru-RU" sz="24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Население: </a:t>
            </a:r>
            <a:r>
              <a:rPr lang="ru-RU" sz="24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9 </a:t>
            </a:r>
            <a:r>
              <a:rPr lang="ru-RU" sz="2400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664,5 тыс.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Президент: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Александр Лукашенко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Столица: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Минск (1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млн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840,1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тыс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Государственные языки: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белорусский, русский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Территория Республики Беларусь разбита на 6 областей.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pic>
        <p:nvPicPr>
          <p:cNvPr id="3074" name="Picture 2" descr="K:\Учительская\ЖОНКИНА ПИСАНИНА\беларусь\obl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43248"/>
            <a:ext cx="4432878" cy="3714752"/>
          </a:xfrm>
          <a:prstGeom prst="rect">
            <a:avLst/>
          </a:prstGeom>
          <a:noFill/>
        </p:spPr>
      </p:pic>
      <p:pic>
        <p:nvPicPr>
          <p:cNvPr id="4" name="Picture 5" descr="C:\Documents and Settings\Мама\Рабочий стол\беларусь\press284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5852" y="285728"/>
            <a:ext cx="2631349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K:\Учительская\ЖОНКИНА ПИСАНИНА\беларусь\administr.-cent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2455" y="0"/>
            <a:ext cx="929645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57620" y="214290"/>
            <a:ext cx="52863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Беларусь — край лесов и дубрав, тысяч рек и озер, просторных полей и лугов, открытых теплому солнцу. В нашем стране насчитывается более 20 тысяч рек и более 10 тысяч озер.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9" name="Picture 5" descr="K:\Учительская\ЖОНКИНА ПИСАНИНА\беларусь\clip_image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3857620" cy="4633173"/>
          </a:xfrm>
          <a:prstGeom prst="rect">
            <a:avLst/>
          </a:prstGeom>
          <a:noFill/>
        </p:spPr>
      </p:pic>
      <p:pic>
        <p:nvPicPr>
          <p:cNvPr id="16390" name="Picture 6" descr="K:\Учительская\ЖОНКИНА ПИСАНИНА\беларусь\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1" y="2893215"/>
            <a:ext cx="5286380" cy="396478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5072074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Леса занимают 1/3 территории Беларуси.</a:t>
            </a:r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В Беларуси насчитывается около 12 тысяч видов растений. Более 200 видов растений охраняются государством. 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17412" name="Picture 4" descr="K:\Учительская\ЖОНКИНА ПИСАНИНА\беларусь\3729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000108"/>
            <a:ext cx="5072098" cy="4002202"/>
          </a:xfrm>
          <a:prstGeom prst="rect">
            <a:avLst/>
          </a:prstGeom>
          <a:noFill/>
        </p:spPr>
      </p:pic>
      <p:pic>
        <p:nvPicPr>
          <p:cNvPr id="17411" name="Picture 3" descr="K:\Учительская\ЖОНКИНА ПИСАНИНА\беларусь\1243099311wye4M4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41315" y="3429000"/>
            <a:ext cx="4602685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725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Животный мир Беларуси насчитывает 457 видов позвоночных (в том числе 73 вида млекопитающих, 290 видов птиц, около 60 видов рыб) и более 20 тысяч видов беспозвоночных животных. . Более 180 видов животных охраняются государством.</a:t>
            </a:r>
          </a:p>
          <a:p>
            <a:endParaRPr lang="ru-RU" dirty="0"/>
          </a:p>
        </p:txBody>
      </p:sp>
      <p:pic>
        <p:nvPicPr>
          <p:cNvPr id="18434" name="Picture 2" descr="K:\Учительская\ЖОНКИНА ПИСАНИНА\беларусь\8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438"/>
            <a:ext cx="9239250" cy="6929438"/>
          </a:xfrm>
          <a:prstGeom prst="rect">
            <a:avLst/>
          </a:prstGeom>
          <a:noFill/>
        </p:spPr>
      </p:pic>
      <p:pic>
        <p:nvPicPr>
          <p:cNvPr id="18435" name="Picture 3" descr="K:\Учительская\ЖОНКИНА ПИСАНИНА\беларусь\12788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1181" cy="6858000"/>
          </a:xfrm>
          <a:prstGeom prst="rect">
            <a:avLst/>
          </a:prstGeom>
          <a:noFill/>
        </p:spPr>
      </p:pic>
      <p:pic>
        <p:nvPicPr>
          <p:cNvPr id="18437" name="Picture 5" descr="K:\Учительская\ЖОНКИНА ПИСАНИНА\беларусь\1_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8" name="Picture 6" descr="K:\Учительская\ЖОНКИНА ПИСАНИНА\беларусь\55199052picturecontentpid2845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165" y="0"/>
            <a:ext cx="913083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K:\Учительская\ЖОНКИНА ПИСАНИНА\беларусь\braslavskie-oze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0" name="Picture 4" descr="K:\Учительская\ЖОНКИНА ПИСАНИНА\беларусь\0_371a7_fbc84af0_X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1" name="Picture 5" descr="K:\Учительская\ЖОНКИНА ПИСАНИНА\беларусь\1563544000f8aa6ddff619fae80ee6e6edaf2053f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6684" y="0"/>
            <a:ext cx="9177371" cy="6857999"/>
          </a:xfrm>
          <a:prstGeom prst="rect">
            <a:avLst/>
          </a:prstGeom>
          <a:noFill/>
        </p:spPr>
      </p:pic>
      <p:pic>
        <p:nvPicPr>
          <p:cNvPr id="1027" name="Picture 3" descr="K:\Учительская\ЖОНКИНА ПИСАНИНА\беларусь\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K:\Учительская\ЖОНКИНА ПИСАНИНА\беларусь\zdravnev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\Учительская\ЖОНКИНА ПИСАНИНА\беларусь\0_cbce_3310fda0_XL.jpe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14290"/>
            <a:ext cx="2357422" cy="279398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285728"/>
            <a:ext cx="609413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Georgia" pitchFamily="18" charset="0"/>
              </a:rPr>
              <a:t>Минск</a:t>
            </a:r>
            <a:r>
              <a:rPr lang="ru-RU" sz="4800" dirty="0" smtClean="0">
                <a:latin typeface="Georgia" pitchFamily="18" charset="0"/>
              </a:rPr>
              <a:t> – </a:t>
            </a:r>
          </a:p>
          <a:p>
            <a:pPr algn="ctr"/>
            <a:r>
              <a:rPr lang="ru-RU" sz="4800" dirty="0" smtClean="0">
                <a:latin typeface="Georgia" pitchFamily="18" charset="0"/>
              </a:rPr>
              <a:t>столица Беларуси  </a:t>
            </a:r>
          </a:p>
          <a:p>
            <a:pPr algn="ctr"/>
            <a:r>
              <a:rPr lang="ru-RU" sz="3200" dirty="0" smtClean="0">
                <a:latin typeface="Georgia" pitchFamily="18" charset="0"/>
              </a:rPr>
              <a:t>Первое упоминание в летописях </a:t>
            </a:r>
            <a:r>
              <a:rPr lang="ru-RU" sz="4800" dirty="0" smtClean="0">
                <a:latin typeface="Georgia" pitchFamily="18" charset="0"/>
              </a:rPr>
              <a:t>: 1067 год</a:t>
            </a:r>
            <a:endParaRPr lang="ru-RU" sz="4800" dirty="0">
              <a:latin typeface="Georgia" pitchFamily="18" charset="0"/>
            </a:endParaRPr>
          </a:p>
        </p:txBody>
      </p:sp>
      <p:pic>
        <p:nvPicPr>
          <p:cNvPr id="20483" name="Picture 3" descr="K:\Учительская\ЖОНКИНА ПИСАНИНА\беларусь\2db581b95b533b988cd56f9ba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71"/>
            <a:ext cx="9144000" cy="6856956"/>
          </a:xfrm>
          <a:prstGeom prst="rect">
            <a:avLst/>
          </a:prstGeom>
          <a:noFill/>
        </p:spPr>
      </p:pic>
      <p:pic>
        <p:nvPicPr>
          <p:cNvPr id="20484" name="Picture 4" descr="K:\Учительская\ЖОНКИНА ПИСАНИНА\беларусь\65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5" name="Picture 5" descr="K:\Учительская\ЖОНКИНА ПИСАНИНА\беларусь\library-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1026" name="Picture 2" descr="K:\Учительская\ЖОНКИНА ПИСАНИНА\беларусь\minsk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57222" y="-214339"/>
            <a:ext cx="9787006" cy="734025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736</Words>
  <Application>Microsoft Office PowerPoint</Application>
  <PresentationFormat>Экран (4:3)</PresentationFormat>
  <Paragraphs>82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Беларусь – краіна маей будучыні…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Беларусь – краіна маей будучыні….</dc:title>
  <dc:creator>Admin</dc:creator>
  <cp:lastModifiedBy>Erick</cp:lastModifiedBy>
  <cp:revision>72</cp:revision>
  <dcterms:created xsi:type="dcterms:W3CDTF">2011-08-15T17:40:01Z</dcterms:created>
  <dcterms:modified xsi:type="dcterms:W3CDTF">2014-11-21T20:40:19Z</dcterms:modified>
</cp:coreProperties>
</file>